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92">
          <p15:clr>
            <a:srgbClr val="A4A3A4"/>
          </p15:clr>
        </p15:guide>
        <p15:guide id="2" pos="288">
          <p15:clr>
            <a:srgbClr val="A4A3A4"/>
          </p15:clr>
        </p15:guide>
        <p15:guide id="3" orient="horz" pos="60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gPdyjHAFoWxkec84+q1YWGrAhw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3B64AB-EFC4-4084-BBF5-4353BBF9A4B8}">
  <a:tblStyle styleId="{573B64AB-EFC4-4084-BBF5-4353BBF9A4B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92" orient="horz"/>
        <p:guide pos="288"/>
        <p:guide pos="6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c696b046e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3c696b046e9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c696b046e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c696b046e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" name="Google Shape;5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46"/>
          <p:cNvGrpSpPr/>
          <p:nvPr/>
        </p:nvGrpSpPr>
        <p:grpSpPr>
          <a:xfrm>
            <a:off x="0" y="6651168"/>
            <a:ext cx="12670971" cy="435429"/>
            <a:chOff x="0" y="6651168"/>
            <a:chExt cx="12670971" cy="435429"/>
          </a:xfrm>
        </p:grpSpPr>
        <p:sp>
          <p:nvSpPr>
            <p:cNvPr id="12" name="Google Shape;12;p46"/>
            <p:cNvSpPr/>
            <p:nvPr/>
          </p:nvSpPr>
          <p:spPr>
            <a:xfrm rot="10800000">
              <a:off x="5519057" y="6651712"/>
              <a:ext cx="7151914" cy="434885"/>
            </a:xfrm>
            <a:custGeom>
              <a:rect b="b" l="l" r="r" t="t"/>
              <a:pathLst>
                <a:path extrusionOk="0" h="1024128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>
                <a:alphaModFix/>
              </a:blip>
              <a:stretch>
                <a:fillRect b="0" l="-2282" r="0" t="-135493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6"/>
            <p:cNvSpPr/>
            <p:nvPr/>
          </p:nvSpPr>
          <p:spPr>
            <a:xfrm>
              <a:off x="0" y="6651168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14;p46"/>
          <p:cNvGrpSpPr/>
          <p:nvPr/>
        </p:nvGrpSpPr>
        <p:grpSpPr>
          <a:xfrm>
            <a:off x="-622201" y="-10886"/>
            <a:ext cx="12901287" cy="404184"/>
            <a:chOff x="-622201" y="-10886"/>
            <a:chExt cx="12901287" cy="404184"/>
          </a:xfrm>
        </p:grpSpPr>
        <p:sp>
          <p:nvSpPr>
            <p:cNvPr id="15" name="Google Shape;15;p46"/>
            <p:cNvSpPr/>
            <p:nvPr/>
          </p:nvSpPr>
          <p:spPr>
            <a:xfrm>
              <a:off x="-622201" y="-1"/>
              <a:ext cx="7315200" cy="393299"/>
            </a:xfrm>
            <a:custGeom>
              <a:rect b="b" l="l" r="r" t="t"/>
              <a:pathLst>
                <a:path extrusionOk="0" h="1024128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>
                <a:alphaModFix/>
              </a:blip>
              <a:stretch>
                <a:fillRect b="0" l="0" r="0" t="-16038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6"/>
            <p:cNvSpPr/>
            <p:nvPr/>
          </p:nvSpPr>
          <p:spPr>
            <a:xfrm>
              <a:off x="6651171" y="-10886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  <p:sldLayoutId id="214748365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akshaya3107/AI_Powered_Voice_Antispoofing_Detecti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7.jpg"/><Relationship Id="rId5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8229600" w="146304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3"/>
          <p:cNvSpPr/>
          <p:nvPr/>
        </p:nvSpPr>
        <p:spPr>
          <a:xfrm>
            <a:off x="2705101" y="38101"/>
            <a:ext cx="6781799" cy="6781799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3"/>
          <p:cNvSpPr txBox="1"/>
          <p:nvPr/>
        </p:nvSpPr>
        <p:spPr>
          <a:xfrm>
            <a:off x="2362200" y="1905341"/>
            <a:ext cx="7467600" cy="2437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VOIS Innovation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Marathon 2.0 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3"/>
          <p:cNvSpPr/>
          <p:nvPr/>
        </p:nvSpPr>
        <p:spPr>
          <a:xfrm>
            <a:off x="292748" y="197497"/>
            <a:ext cx="1753766" cy="574358"/>
          </a:xfrm>
          <a:custGeom>
            <a:rect b="b" l="l" r="r" t="t"/>
            <a:pathLst>
              <a:path extrusionOk="0" h="890856" w="2720172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3"/>
          <p:cNvSpPr/>
          <p:nvPr/>
        </p:nvSpPr>
        <p:spPr>
          <a:xfrm flipH="1">
            <a:off x="10122548" y="6032241"/>
            <a:ext cx="1753766" cy="574358"/>
          </a:xfrm>
          <a:custGeom>
            <a:rect b="b" l="l" r="r" t="t"/>
            <a:pathLst>
              <a:path extrusionOk="0" h="890856" w="2720172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9"/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39"/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39"/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39"/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39"/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39"/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39"/>
          <p:cNvSpPr txBox="1"/>
          <p:nvPr/>
        </p:nvSpPr>
        <p:spPr>
          <a:xfrm>
            <a:off x="446315" y="582388"/>
            <a:ext cx="81193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A20000"/>
                </a:solidFill>
              </a:rPr>
              <a:t>Screenshots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lang="en-US" sz="3000">
                <a:solidFill>
                  <a:srgbClr val="A20000"/>
                </a:solidFill>
              </a:rPr>
              <a:t>the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project -</a:t>
            </a:r>
            <a:endParaRPr/>
          </a:p>
        </p:txBody>
      </p:sp>
      <p:sp>
        <p:nvSpPr>
          <p:cNvPr id="140" name="Google Shape;140;p39"/>
          <p:cNvSpPr txBox="1"/>
          <p:nvPr/>
        </p:nvSpPr>
        <p:spPr>
          <a:xfrm>
            <a:off x="793630" y="1362974"/>
            <a:ext cx="55209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50" y="1509801"/>
            <a:ext cx="11121241" cy="4809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c696b046e9_0_4"/>
          <p:cNvSpPr/>
          <p:nvPr/>
        </p:nvSpPr>
        <p:spPr>
          <a:xfrm>
            <a:off x="2264331" y="6784578"/>
            <a:ext cx="2140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g3c696b046e9_0_4"/>
          <p:cNvSpPr/>
          <p:nvPr/>
        </p:nvSpPr>
        <p:spPr>
          <a:xfrm>
            <a:off x="1782604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3c696b046e9_0_4"/>
          <p:cNvSpPr/>
          <p:nvPr/>
        </p:nvSpPr>
        <p:spPr>
          <a:xfrm>
            <a:off x="5732383" y="6784578"/>
            <a:ext cx="1794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g3c696b046e9_0_4"/>
          <p:cNvSpPr/>
          <p:nvPr/>
        </p:nvSpPr>
        <p:spPr>
          <a:xfrm>
            <a:off x="5077301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3c696b046e9_0_4"/>
          <p:cNvSpPr/>
          <p:nvPr/>
        </p:nvSpPr>
        <p:spPr>
          <a:xfrm>
            <a:off x="9027081" y="6784578"/>
            <a:ext cx="1794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3c696b046e9_0_4"/>
          <p:cNvSpPr/>
          <p:nvPr/>
        </p:nvSpPr>
        <p:spPr>
          <a:xfrm>
            <a:off x="8371999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g3c696b046e9_0_4"/>
          <p:cNvSpPr txBox="1"/>
          <p:nvPr/>
        </p:nvSpPr>
        <p:spPr>
          <a:xfrm>
            <a:off x="446315" y="582388"/>
            <a:ext cx="811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A20000"/>
                </a:solidFill>
              </a:rPr>
              <a:t>Screenshots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lang="en-US" sz="3000">
                <a:solidFill>
                  <a:srgbClr val="A20000"/>
                </a:solidFill>
              </a:rPr>
              <a:t>the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project -</a:t>
            </a:r>
            <a:endParaRPr/>
          </a:p>
        </p:txBody>
      </p:sp>
      <p:sp>
        <p:nvSpPr>
          <p:cNvPr id="153" name="Google Shape;153;g3c696b046e9_0_4"/>
          <p:cNvSpPr txBox="1"/>
          <p:nvPr/>
        </p:nvSpPr>
        <p:spPr>
          <a:xfrm>
            <a:off x="793630" y="1362974"/>
            <a:ext cx="552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3c696b046e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62974"/>
            <a:ext cx="11016990" cy="4809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c696b046e9_0_17"/>
          <p:cNvSpPr/>
          <p:nvPr/>
        </p:nvSpPr>
        <p:spPr>
          <a:xfrm>
            <a:off x="2264331" y="6784578"/>
            <a:ext cx="2140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g3c696b046e9_0_17"/>
          <p:cNvSpPr/>
          <p:nvPr/>
        </p:nvSpPr>
        <p:spPr>
          <a:xfrm>
            <a:off x="1782604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g3c696b046e9_0_17"/>
          <p:cNvSpPr/>
          <p:nvPr/>
        </p:nvSpPr>
        <p:spPr>
          <a:xfrm>
            <a:off x="5732383" y="6784578"/>
            <a:ext cx="1794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g3c696b046e9_0_17"/>
          <p:cNvSpPr/>
          <p:nvPr/>
        </p:nvSpPr>
        <p:spPr>
          <a:xfrm>
            <a:off x="5077301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g3c696b046e9_0_17"/>
          <p:cNvSpPr/>
          <p:nvPr/>
        </p:nvSpPr>
        <p:spPr>
          <a:xfrm>
            <a:off x="9027081" y="6784578"/>
            <a:ext cx="1794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g3c696b046e9_0_17"/>
          <p:cNvSpPr/>
          <p:nvPr/>
        </p:nvSpPr>
        <p:spPr>
          <a:xfrm>
            <a:off x="8371999" y="7100213"/>
            <a:ext cx="310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g3c696b046e9_0_17"/>
          <p:cNvSpPr txBox="1"/>
          <p:nvPr/>
        </p:nvSpPr>
        <p:spPr>
          <a:xfrm>
            <a:off x="446315" y="582388"/>
            <a:ext cx="811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A20000"/>
                </a:solidFill>
              </a:rPr>
              <a:t>Screenshots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lang="en-US" sz="3000">
                <a:solidFill>
                  <a:srgbClr val="A20000"/>
                </a:solidFill>
              </a:rPr>
              <a:t>the</a:t>
            </a: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 project -</a:t>
            </a:r>
            <a:endParaRPr/>
          </a:p>
        </p:txBody>
      </p:sp>
      <p:sp>
        <p:nvSpPr>
          <p:cNvPr id="166" name="Google Shape;166;g3c696b046e9_0_17"/>
          <p:cNvSpPr txBox="1"/>
          <p:nvPr/>
        </p:nvSpPr>
        <p:spPr>
          <a:xfrm>
            <a:off x="793630" y="1362974"/>
            <a:ext cx="552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3c696b046e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500" y="1568475"/>
            <a:ext cx="8765012" cy="40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41" title="ChatGPT Image Feb 9, 2026, 03_40_40 PM.png"/>
          <p:cNvPicPr preferRelativeResize="0"/>
          <p:nvPr/>
        </p:nvPicPr>
        <p:blipFill rotWithShape="1">
          <a:blip r:embed="rId3">
            <a:alphaModFix/>
          </a:blip>
          <a:srcRect b="16216" l="0" r="0" t="6155"/>
          <a:stretch/>
        </p:blipFill>
        <p:spPr>
          <a:xfrm>
            <a:off x="1083250" y="885388"/>
            <a:ext cx="9829801" cy="508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/>
        </p:nvSpPr>
        <p:spPr>
          <a:xfrm>
            <a:off x="446315" y="582388"/>
            <a:ext cx="8011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Future Scope </a:t>
            </a:r>
            <a:endParaRPr/>
          </a:p>
        </p:txBody>
      </p:sp>
      <p:pic>
        <p:nvPicPr>
          <p:cNvPr id="178" name="Google Shape;178;p43" title="ChatGPT Image Dec 30, 2025, 12_50_3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400" y="1470800"/>
            <a:ext cx="8335200" cy="465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/>
        </p:nvSpPr>
        <p:spPr>
          <a:xfrm>
            <a:off x="446315" y="582388"/>
            <a:ext cx="8011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Git Hub Link</a:t>
            </a:r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294277" y="1592575"/>
            <a:ext cx="110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https://github.com/akshaya3107/AI_Powered_Voice_Antispoofing_Detection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/>
        </p:nvSpPr>
        <p:spPr>
          <a:xfrm>
            <a:off x="446315" y="582388"/>
            <a:ext cx="8011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Bank Details</a:t>
            </a:r>
            <a:endParaRPr/>
          </a:p>
        </p:txBody>
      </p:sp>
      <p:graphicFrame>
        <p:nvGraphicFramePr>
          <p:cNvPr id="190" name="Google Shape;190;p44"/>
          <p:cNvGraphicFramePr/>
          <p:nvPr/>
        </p:nvGraphicFramePr>
        <p:xfrm>
          <a:off x="457200" y="12573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{573B64AB-EFC4-4084-BBF5-4353BBF9A4B8}</a:tableStyleId>
              </a:tblPr>
              <a:tblGrid>
                <a:gridCol w="1877450"/>
                <a:gridCol w="1877450"/>
                <a:gridCol w="1877450"/>
                <a:gridCol w="1877450"/>
                <a:gridCol w="1877450"/>
                <a:gridCol w="1877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 Name (as per bank records):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Bank Name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Branch Name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Account Number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Account Type (Savings / Current)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IFSC Code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0000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Chetanya Mahesh Bhadravati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Bank of Maharashtra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B.T.Kawade Road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60487433147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Saving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MAHB0001718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AKSHAYA PRAKASH SURYAVANSHI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Axis Bank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S.B.Road 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921010009327149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Saving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UTIB0000315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2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7F7"/>
                    </a:solidFill>
                  </a:tcPr>
                </a:tc>
              </a:tr>
            </a:tbl>
          </a:graphicData>
        </a:graphic>
      </p:graphicFrame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99999">
            <a:off x="8049413" y="2279563"/>
            <a:ext cx="2438400" cy="4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7458113" y="5851275"/>
            <a:ext cx="3621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Akshaya Suryavanshi</a:t>
            </a:r>
            <a:endParaRPr/>
          </a:p>
        </p:txBody>
      </p:sp>
      <p:sp>
        <p:nvSpPr>
          <p:cNvPr id="193" name="Google Shape;193;p44"/>
          <p:cNvSpPr txBox="1"/>
          <p:nvPr/>
        </p:nvSpPr>
        <p:spPr>
          <a:xfrm>
            <a:off x="1387775" y="5817425"/>
            <a:ext cx="2995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Chetanya Bhadravati</a:t>
            </a:r>
            <a:endParaRPr/>
          </a:p>
        </p:txBody>
      </p:sp>
      <p:sp>
        <p:nvSpPr>
          <p:cNvPr id="194" name="Google Shape;194;p44"/>
          <p:cNvSpPr/>
          <p:nvPr/>
        </p:nvSpPr>
        <p:spPr>
          <a:xfrm>
            <a:off x="6750350" y="3207925"/>
            <a:ext cx="4971600" cy="2643300"/>
          </a:xfrm>
          <a:prstGeom prst="roundRect">
            <a:avLst>
              <a:gd fmla="val 8078" name="adj"/>
            </a:avLst>
          </a:prstGeom>
          <a:noFill/>
          <a:ln cap="flat" cmpd="sng" w="19050">
            <a:solidFill>
              <a:srgbClr val="E6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4"/>
          <p:cNvSpPr/>
          <p:nvPr/>
        </p:nvSpPr>
        <p:spPr>
          <a:xfrm>
            <a:off x="457200" y="3207925"/>
            <a:ext cx="4971600" cy="2643300"/>
          </a:xfrm>
          <a:prstGeom prst="roundRect">
            <a:avLst>
              <a:gd fmla="val 8078" name="adj"/>
            </a:avLst>
          </a:prstGeom>
          <a:noFill/>
          <a:ln cap="flat" cmpd="sng" w="19050">
            <a:solidFill>
              <a:srgbClr val="E6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4" title="WhatsApp Image 2026-02-09 at 19.45.08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00" y="3310375"/>
            <a:ext cx="3251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3952195" y="3044279"/>
            <a:ext cx="428761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164424" y="1517800"/>
            <a:ext cx="42804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0000"/>
              </a:buClr>
              <a:buSzPts val="3000"/>
              <a:buFont typeface="Arial"/>
              <a:buNone/>
            </a:pPr>
            <a:r>
              <a:rPr b="1" lang="en-US" sz="3200">
                <a:solidFill>
                  <a:srgbClr val="A20000"/>
                </a:solidFill>
              </a:rPr>
              <a:t>AI Powered Voice Anti-Spoofing Detection System</a:t>
            </a:r>
            <a:endParaRPr sz="1600"/>
          </a:p>
        </p:txBody>
      </p:sp>
      <p:grpSp>
        <p:nvGrpSpPr>
          <p:cNvPr id="34" name="Google Shape;34;p8"/>
          <p:cNvGrpSpPr/>
          <p:nvPr/>
        </p:nvGrpSpPr>
        <p:grpSpPr>
          <a:xfrm>
            <a:off x="1307097" y="2884713"/>
            <a:ext cx="3995057" cy="544287"/>
            <a:chOff x="1273629" y="1436913"/>
            <a:chExt cx="3995057" cy="544287"/>
          </a:xfrm>
        </p:grpSpPr>
        <p:sp>
          <p:nvSpPr>
            <p:cNvPr id="35" name="Google Shape;35;p8"/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>
                <a:gd fmla="val 16667" name="adj"/>
              </a:avLst>
            </a:prstGeom>
            <a:solidFill>
              <a:srgbClr val="F5CB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8"/>
            <p:cNvSpPr txBox="1"/>
            <p:nvPr/>
          </p:nvSpPr>
          <p:spPr>
            <a:xfrm>
              <a:off x="1807386" y="1539779"/>
              <a:ext cx="2961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Team No. 32 </a:t>
              </a:r>
              <a:endParaRPr/>
            </a:p>
          </p:txBody>
        </p:sp>
      </p:grpSp>
      <p:grpSp>
        <p:nvGrpSpPr>
          <p:cNvPr id="37" name="Google Shape;37;p8"/>
          <p:cNvGrpSpPr/>
          <p:nvPr/>
        </p:nvGrpSpPr>
        <p:grpSpPr>
          <a:xfrm>
            <a:off x="1021968" y="5589700"/>
            <a:ext cx="4280304" cy="585000"/>
            <a:chOff x="1273629" y="1436903"/>
            <a:chExt cx="3995057" cy="585000"/>
          </a:xfrm>
        </p:grpSpPr>
        <p:sp>
          <p:nvSpPr>
            <p:cNvPr id="38" name="Google Shape;38;p8"/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>
                <a:gd fmla="val 16667" name="adj"/>
              </a:avLst>
            </a:prstGeom>
            <a:solidFill>
              <a:srgbClr val="F5CB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8"/>
            <p:cNvSpPr txBox="1"/>
            <p:nvPr/>
          </p:nvSpPr>
          <p:spPr>
            <a:xfrm>
              <a:off x="1532052" y="1436903"/>
              <a:ext cx="3478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Symbiosis Institute Of Technology, Pune</a:t>
              </a: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&amp; </a:t>
              </a:r>
              <a:r>
                <a:rPr b="1" lang="en-US" sz="1600">
                  <a:solidFill>
                    <a:schemeClr val="dk1"/>
                  </a:solidFill>
                </a:rPr>
                <a:t>Maharashtra</a:t>
              </a:r>
              <a:endParaRPr/>
            </a:p>
          </p:txBody>
        </p:sp>
      </p:grpSp>
      <p:grpSp>
        <p:nvGrpSpPr>
          <p:cNvPr id="40" name="Google Shape;40;p8"/>
          <p:cNvGrpSpPr/>
          <p:nvPr/>
        </p:nvGrpSpPr>
        <p:grpSpPr>
          <a:xfrm>
            <a:off x="6998913" y="2821025"/>
            <a:ext cx="4026473" cy="486383"/>
            <a:chOff x="7500026" y="2441643"/>
            <a:chExt cx="3112851" cy="486383"/>
          </a:xfrm>
        </p:grpSpPr>
        <p:sp>
          <p:nvSpPr>
            <p:cNvPr id="41" name="Google Shape;41;p8"/>
            <p:cNvSpPr/>
            <p:nvPr/>
          </p:nvSpPr>
          <p:spPr>
            <a:xfrm>
              <a:off x="7500026" y="2441643"/>
              <a:ext cx="3112851" cy="486383"/>
            </a:xfrm>
            <a:prstGeom prst="roundRect">
              <a:avLst>
                <a:gd fmla="val 11836" name="adj"/>
              </a:avLst>
            </a:prstGeom>
            <a:solidFill>
              <a:srgbClr val="F5CB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8"/>
            <p:cNvSpPr txBox="1"/>
            <p:nvPr/>
          </p:nvSpPr>
          <p:spPr>
            <a:xfrm>
              <a:off x="7500051" y="2529443"/>
              <a:ext cx="311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Team </a:t>
              </a:r>
              <a:r>
                <a:rPr b="1" lang="en-US" sz="1600">
                  <a:solidFill>
                    <a:schemeClr val="dk1"/>
                  </a:solidFill>
                </a:rPr>
                <a:t>lead</a:t>
              </a: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lang="en-US" sz="1600">
                  <a:solidFill>
                    <a:schemeClr val="dk1"/>
                  </a:solidFill>
                </a:rPr>
                <a:t>Akshaya Suryavanshi,</a:t>
              </a: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1600">
                  <a:solidFill>
                    <a:schemeClr val="dk1"/>
                  </a:solidFill>
                </a:rPr>
                <a:t>AIML</a:t>
              </a:r>
              <a:endParaRPr/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8124908" y="3548624"/>
            <a:ext cx="1774500" cy="1774500"/>
          </a:xfrm>
          <a:prstGeom prst="roundRect">
            <a:avLst>
              <a:gd fmla="val 8078" name="adj"/>
            </a:avLst>
          </a:prstGeom>
          <a:solidFill>
            <a:schemeClr val="lt1"/>
          </a:solidFill>
          <a:ln cap="flat" cmpd="sng" w="19050">
            <a:solidFill>
              <a:srgbClr val="E6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your professional photo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6999053" y="5564325"/>
            <a:ext cx="4026600" cy="486300"/>
            <a:chOff x="6285788" y="4938397"/>
            <a:chExt cx="4026600" cy="486300"/>
          </a:xfrm>
        </p:grpSpPr>
        <p:sp>
          <p:nvSpPr>
            <p:cNvPr id="45" name="Google Shape;45;p8"/>
            <p:cNvSpPr/>
            <p:nvPr/>
          </p:nvSpPr>
          <p:spPr>
            <a:xfrm>
              <a:off x="6285788" y="4938397"/>
              <a:ext cx="4026600" cy="486300"/>
            </a:xfrm>
            <a:prstGeom prst="roundRect">
              <a:avLst>
                <a:gd fmla="val 11836" name="adj"/>
              </a:avLst>
            </a:prstGeom>
            <a:solidFill>
              <a:srgbClr val="F5CB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8"/>
            <p:cNvSpPr txBox="1"/>
            <p:nvPr/>
          </p:nvSpPr>
          <p:spPr>
            <a:xfrm>
              <a:off x="6602885" y="5032597"/>
              <a:ext cx="33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Chetanya Bhadravati</a:t>
              </a: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lang="en-US" sz="1600">
                  <a:solidFill>
                    <a:schemeClr val="dk1"/>
                  </a:solidFill>
                </a:rPr>
                <a:t>AIML</a:t>
              </a:r>
              <a:endParaRPr/>
            </a:p>
          </p:txBody>
        </p:sp>
      </p:grpSp>
      <p:sp>
        <p:nvSpPr>
          <p:cNvPr id="47" name="Google Shape;47;p8"/>
          <p:cNvSpPr/>
          <p:nvPr/>
        </p:nvSpPr>
        <p:spPr>
          <a:xfrm>
            <a:off x="8108455" y="823932"/>
            <a:ext cx="1774500" cy="1774500"/>
          </a:xfrm>
          <a:prstGeom prst="roundRect">
            <a:avLst>
              <a:gd fmla="val 8078" name="adj"/>
            </a:avLst>
          </a:prstGeom>
          <a:solidFill>
            <a:schemeClr val="lt1"/>
          </a:solidFill>
          <a:ln cap="flat" cmpd="sng" w="19050">
            <a:solidFill>
              <a:srgbClr val="E6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9487456" y="4140017"/>
            <a:ext cx="129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775" y="3581400"/>
            <a:ext cx="3092664" cy="18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 title="Akshaya SIT passport size photo (1)_page-0001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9545" l="0" r="0" t="19545"/>
          <a:stretch/>
        </p:blipFill>
        <p:spPr>
          <a:xfrm>
            <a:off x="8181513" y="857137"/>
            <a:ext cx="1628349" cy="167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 title="Chetanyapic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3200" y="3600425"/>
            <a:ext cx="1484975" cy="16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/>
        </p:nvSpPr>
        <p:spPr>
          <a:xfrm>
            <a:off x="359224" y="1540325"/>
            <a:ext cx="1127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Challenge: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Voice-based authentication and communication systems are increasingly vulnerable, as organizations and users often struggle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7" name="Google Shape;57;p34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/>
          </a:p>
        </p:txBody>
      </p:sp>
      <p:sp>
        <p:nvSpPr>
          <p:cNvPr id="58" name="Google Shape;58;p34"/>
          <p:cNvSpPr txBox="1"/>
          <p:nvPr/>
        </p:nvSpPr>
        <p:spPr>
          <a:xfrm>
            <a:off x="1643750" y="3749552"/>
            <a:ext cx="983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Unreliable detection methods</a:t>
            </a:r>
            <a:r>
              <a:rPr lang="en-US" sz="1200">
                <a:solidFill>
                  <a:schemeClr val="dk1"/>
                </a:solidFill>
              </a:rPr>
              <a:t> – lack of robust solutions that work consistently across noisy, real-world environments.</a:t>
            </a:r>
            <a:endParaRPr sz="1500"/>
          </a:p>
        </p:txBody>
      </p:sp>
      <p:sp>
        <p:nvSpPr>
          <p:cNvPr id="59" name="Google Shape;59;p34"/>
          <p:cNvSpPr txBox="1"/>
          <p:nvPr/>
        </p:nvSpPr>
        <p:spPr>
          <a:xfrm>
            <a:off x="1643750" y="4479050"/>
            <a:ext cx="965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Rapid evolution of spoofing techniques</a:t>
            </a:r>
            <a:r>
              <a:rPr lang="en-US" sz="1200">
                <a:solidFill>
                  <a:schemeClr val="dk1"/>
                </a:solidFill>
              </a:rPr>
              <a:t> – continuous advancements in AI voice generation tools making detection more challenging.</a:t>
            </a:r>
            <a:endParaRPr sz="1500"/>
          </a:p>
        </p:txBody>
      </p:sp>
      <p:sp>
        <p:nvSpPr>
          <p:cNvPr id="60" name="Google Shape;60;p34"/>
          <p:cNvSpPr txBox="1"/>
          <p:nvPr/>
        </p:nvSpPr>
        <p:spPr>
          <a:xfrm>
            <a:off x="1643750" y="3004450"/>
            <a:ext cx="983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Authentication reliability gaps</a:t>
            </a:r>
            <a:r>
              <a:rPr lang="en-US" sz="1200">
                <a:solidFill>
                  <a:schemeClr val="dk1"/>
                </a:solidFill>
              </a:rPr>
              <a:t> – conventional voice verification techniques failing to distinguish between real and synthetic voice.</a:t>
            </a:r>
            <a:endParaRPr sz="1500"/>
          </a:p>
        </p:txBody>
      </p:sp>
      <p:sp>
        <p:nvSpPr>
          <p:cNvPr id="61" name="Google Shape;61;p34"/>
          <p:cNvSpPr txBox="1"/>
          <p:nvPr/>
        </p:nvSpPr>
        <p:spPr>
          <a:xfrm>
            <a:off x="1643750" y="2227950"/>
            <a:ext cx="983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AI-generated voice fraud</a:t>
            </a:r>
            <a:r>
              <a:rPr lang="en-US" sz="1200">
                <a:solidFill>
                  <a:schemeClr val="dk1"/>
                </a:solidFill>
              </a:rPr>
              <a:t> – realistic cloned and deepfake voices that can impersonate genuine users and bypass traditional security systems.</a:t>
            </a:r>
            <a:endParaRPr sz="1500"/>
          </a:p>
        </p:txBody>
      </p:sp>
      <p:sp>
        <p:nvSpPr>
          <p:cNvPr id="62" name="Google Shape;62;p34"/>
          <p:cNvSpPr txBox="1"/>
          <p:nvPr/>
        </p:nvSpPr>
        <p:spPr>
          <a:xfrm>
            <a:off x="370126" y="5377550"/>
            <a:ext cx="1111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Without a reliable and intelligent voice anti-spoofing system, organizations face increased risks of identity theft, financial fraud, unauthorized access, and loss of trust in voice-driven applications.</a:t>
            </a:r>
            <a:endParaRPr/>
          </a:p>
        </p:txBody>
      </p:sp>
      <p:sp>
        <p:nvSpPr>
          <p:cNvPr id="63" name="Google Shape;63;p34"/>
          <p:cNvSpPr txBox="1"/>
          <p:nvPr/>
        </p:nvSpPr>
        <p:spPr>
          <a:xfrm>
            <a:off x="348349" y="1137950"/>
            <a:ext cx="55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AI Powered Voice Anti-Spoofing System</a:t>
            </a:r>
            <a:endParaRPr/>
          </a:p>
        </p:txBody>
      </p:sp>
      <p:sp>
        <p:nvSpPr>
          <p:cNvPr id="64" name="Google Shape;64;p34"/>
          <p:cNvSpPr txBox="1"/>
          <p:nvPr/>
        </p:nvSpPr>
        <p:spPr>
          <a:xfrm>
            <a:off x="1048250" y="2187625"/>
            <a:ext cx="4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825" y="2185300"/>
            <a:ext cx="672440" cy="4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250" y="2880662"/>
            <a:ext cx="453601" cy="4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550" y="3567975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225" y="4386675"/>
            <a:ext cx="461652" cy="46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4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Need of Project </a:t>
            </a:r>
            <a:endParaRPr/>
          </a:p>
        </p:txBody>
      </p:sp>
      <p:sp>
        <p:nvSpPr>
          <p:cNvPr id="75" name="Google Shape;75;p4"/>
          <p:cNvSpPr txBox="1"/>
          <p:nvPr/>
        </p:nvSpPr>
        <p:spPr>
          <a:xfrm>
            <a:off x="1340450" y="1629675"/>
            <a:ext cx="9511200" cy="4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Rapid advancement of AI voice cloning tools 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Increased adoption of voice biometrics in authentication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Growing incidents of voice-based fraud and impersonation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Absence of lightweight, deployable anti-spoofing systems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Demand for secure AI-driven voice authentication solutions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5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35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/>
          </a:p>
        </p:txBody>
      </p:sp>
      <p:sp>
        <p:nvSpPr>
          <p:cNvPr id="82" name="Google Shape;82;p35"/>
          <p:cNvSpPr txBox="1"/>
          <p:nvPr/>
        </p:nvSpPr>
        <p:spPr>
          <a:xfrm>
            <a:off x="348350" y="1137950"/>
            <a:ext cx="115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We propose an AI Powered Voice Anti-Spoofing System that automatically detects whether an audio sample is genuine or spoofed.</a:t>
            </a:r>
            <a:endParaRPr sz="1700"/>
          </a:p>
        </p:txBody>
      </p:sp>
      <p:pic>
        <p:nvPicPr>
          <p:cNvPr id="83" name="Google Shape;83;p35" title="ChatGPT Image Dec 30, 2025, 12_44_4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612" y="1847450"/>
            <a:ext cx="7509062" cy="452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Solution Overview</a:t>
            </a:r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348350" y="1137950"/>
            <a:ext cx="993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/>
        </p:nvSpPr>
        <p:spPr>
          <a:xfrm>
            <a:off x="789800" y="2046825"/>
            <a:ext cx="9127200" cy="3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Our solution follows an end-to-end AI pipeline: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Audio input is collected from users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Audio is converted into Mel-Spectrograms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Feature embeddings are extracted using a pre-trained model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Artificial Neural Network classifies the voice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Output is displayed as Real Voice or Fake Voice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/>
          <p:nvPr/>
        </p:nvSpPr>
        <p:spPr>
          <a:xfrm>
            <a:off x="454941" y="531164"/>
            <a:ext cx="8011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  <a:endParaRPr/>
          </a:p>
        </p:txBody>
      </p:sp>
      <p:grpSp>
        <p:nvGrpSpPr>
          <p:cNvPr id="96" name="Google Shape;96;p36"/>
          <p:cNvGrpSpPr/>
          <p:nvPr/>
        </p:nvGrpSpPr>
        <p:grpSpPr>
          <a:xfrm>
            <a:off x="375555" y="1257301"/>
            <a:ext cx="6297386" cy="3918605"/>
            <a:chOff x="734784" y="1349835"/>
            <a:chExt cx="6297386" cy="3918606"/>
          </a:xfrm>
        </p:grpSpPr>
        <p:sp>
          <p:nvSpPr>
            <p:cNvPr id="97" name="Google Shape;97;p36"/>
            <p:cNvSpPr txBox="1"/>
            <p:nvPr/>
          </p:nvSpPr>
          <p:spPr>
            <a:xfrm>
              <a:off x="1632855" y="1665517"/>
              <a:ext cx="445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Python (TensorFlow / Keras)</a:t>
              </a:r>
              <a:endParaRPr/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688294" y="1396325"/>
              <a:ext cx="936171" cy="843190"/>
            </a:xfrm>
            <a:custGeom>
              <a:rect b="b" l="l" r="r" t="t"/>
              <a:pathLst>
                <a:path extrusionOk="0" h="4114800" w="152762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46663" l="12325" r="-12857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6"/>
            <p:cNvSpPr txBox="1"/>
            <p:nvPr/>
          </p:nvSpPr>
          <p:spPr>
            <a:xfrm>
              <a:off x="1632855" y="2471060"/>
              <a:ext cx="539931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YAMNet (Transfer Learning)</a:t>
              </a:r>
              <a:endParaRPr/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688294" y="2207311"/>
              <a:ext cx="936171" cy="843190"/>
            </a:xfrm>
            <a:custGeom>
              <a:rect b="b" l="l" r="r" t="t"/>
              <a:pathLst>
                <a:path extrusionOk="0" h="4114800" w="152762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46663" l="12325" r="-12857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688294" y="3018297"/>
              <a:ext cx="936171" cy="843190"/>
            </a:xfrm>
            <a:custGeom>
              <a:rect b="b" l="l" r="r" t="t"/>
              <a:pathLst>
                <a:path extrusionOk="0" h="4114800" w="152762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46663" l="12325" r="-12857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688294" y="3829283"/>
              <a:ext cx="936171" cy="843190"/>
            </a:xfrm>
            <a:custGeom>
              <a:rect b="b" l="l" r="r" t="t"/>
              <a:pathLst>
                <a:path extrusionOk="0" h="4114800" w="152762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46663" l="12325" r="-12857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6"/>
            <p:cNvSpPr txBox="1"/>
            <p:nvPr/>
          </p:nvSpPr>
          <p:spPr>
            <a:xfrm>
              <a:off x="1632855" y="3259723"/>
              <a:ext cx="446314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Mel-Spectrogram for feature extraction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6"/>
            <p:cNvSpPr txBox="1"/>
            <p:nvPr/>
          </p:nvSpPr>
          <p:spPr>
            <a:xfrm>
              <a:off x="1632855" y="4043494"/>
              <a:ext cx="4463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Artificial Neural Network (ANN)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6"/>
            <p:cNvSpPr txBox="1"/>
            <p:nvPr/>
          </p:nvSpPr>
          <p:spPr>
            <a:xfrm>
              <a:off x="1077686" y="1687286"/>
              <a:ext cx="2503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06" name="Google Shape;106;p36"/>
            <p:cNvSpPr txBox="1"/>
            <p:nvPr/>
          </p:nvSpPr>
          <p:spPr>
            <a:xfrm>
              <a:off x="1077686" y="2492829"/>
              <a:ext cx="2503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07" name="Google Shape;107;p36"/>
            <p:cNvSpPr txBox="1"/>
            <p:nvPr/>
          </p:nvSpPr>
          <p:spPr>
            <a:xfrm>
              <a:off x="1110343" y="3275111"/>
              <a:ext cx="2503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108" name="Google Shape;108;p36"/>
            <p:cNvSpPr txBox="1"/>
            <p:nvPr/>
          </p:nvSpPr>
          <p:spPr>
            <a:xfrm>
              <a:off x="1088572" y="4124197"/>
              <a:ext cx="2503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109" name="Google Shape;109;p36"/>
            <p:cNvSpPr txBox="1"/>
            <p:nvPr/>
          </p:nvSpPr>
          <p:spPr>
            <a:xfrm>
              <a:off x="1099458" y="4929740"/>
              <a:ext cx="25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sp>
        <p:nvSpPr>
          <p:cNvPr id="110" name="Google Shape;110;p36"/>
          <p:cNvSpPr txBox="1"/>
          <p:nvPr/>
        </p:nvSpPr>
        <p:spPr>
          <a:xfrm>
            <a:off x="454941" y="1009083"/>
            <a:ext cx="49145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7"/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37"/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37"/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37"/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37"/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37"/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37"/>
          <p:cNvSpPr txBox="1"/>
          <p:nvPr/>
        </p:nvSpPr>
        <p:spPr>
          <a:xfrm>
            <a:off x="446315" y="582388"/>
            <a:ext cx="81193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Technical flow diagram -</a:t>
            </a:r>
            <a:endParaRPr/>
          </a:p>
        </p:txBody>
      </p:sp>
      <p:pic>
        <p:nvPicPr>
          <p:cNvPr id="122" name="Google Shape;122;p37"/>
          <p:cNvPicPr preferRelativeResize="0"/>
          <p:nvPr/>
        </p:nvPicPr>
        <p:blipFill rotWithShape="1">
          <a:blip r:embed="rId3">
            <a:alphaModFix/>
          </a:blip>
          <a:srcRect b="11197" l="0" r="0" t="0"/>
          <a:stretch/>
        </p:blipFill>
        <p:spPr>
          <a:xfrm>
            <a:off x="514675" y="1329300"/>
            <a:ext cx="10903126" cy="54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20000"/>
                </a:solidFill>
                <a:latin typeface="Arial"/>
                <a:ea typeface="Arial"/>
                <a:cs typeface="Arial"/>
                <a:sym typeface="Arial"/>
              </a:rPr>
              <a:t>Architecture Blueprint</a:t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9950"/>
            <a:ext cx="11887201" cy="26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 Body Part_Internal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2025-07-08T05:06:56Z</dcterms:created>
  <dc:creator>Manda Anirudh</dc:creator>
</cp:coreProperties>
</file>